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sldIdLst>
    <p:sldId id="257" r:id="rId5"/>
    <p:sldId id="258" r:id="rId6"/>
    <p:sldId id="275"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3F2B"/>
    <a:srgbClr val="344529"/>
    <a:srgbClr val="2B3922"/>
    <a:srgbClr val="2E3722"/>
    <a:srgbClr val="FCF7F1"/>
    <a:srgbClr val="B8D233"/>
    <a:srgbClr val="5CC6D6"/>
    <a:srgbClr val="F8D22F"/>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19" autoAdjust="0"/>
  </p:normalViewPr>
  <p:slideViewPr>
    <p:cSldViewPr snapToGrid="0">
      <p:cViewPr varScale="1">
        <p:scale>
          <a:sx n="72" d="100"/>
          <a:sy n="72" d="100"/>
        </p:scale>
        <p:origin x="66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8/7/2021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8/7/2021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8/7/2021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8/7/2021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8/7/2021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8/7/2021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8/7/2021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8/7/2021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8/7/2021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8/7/2021</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Scripting_language" TargetMode="External"/><Relationship Id="rId2" Type="http://schemas.openxmlformats.org/officeDocument/2006/relationships/hyperlink" Target="https://en.wikipedia.org/wiki/Cascading_Style_Sheets" TargetMode="External"/><Relationship Id="rId1" Type="http://schemas.openxmlformats.org/officeDocument/2006/relationships/slideLayout" Target="../slideLayouts/slideLayout7.xml"/><Relationship Id="rId4" Type="http://schemas.openxmlformats.org/officeDocument/2006/relationships/hyperlink" Target="https://en.wikipedia.org/wiki/JavaScript"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291156" y="1219200"/>
            <a:ext cx="10171558" cy="441960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2" y="2334583"/>
            <a:ext cx="4775075" cy="2188833"/>
          </a:xfrm>
        </p:spPr>
        <p:txBody>
          <a:bodyPr>
            <a:normAutofit/>
          </a:bodyPr>
          <a:lstStyle/>
          <a:p>
            <a:r>
              <a:rPr lang="en-US" sz="4400" dirty="0">
                <a:solidFill>
                  <a:schemeClr val="tx1"/>
                </a:solidFill>
                <a:highlight>
                  <a:srgbClr val="000080"/>
                </a:highlight>
                <a:latin typeface="Algerian" panose="04020705040A02060702" pitchFamily="82" charset="0"/>
              </a:rPr>
              <a:t>EVENT MANAGMENT</a:t>
            </a: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5BE56C-D242-4E6B-8292-DD1DA8F2035F}"/>
              </a:ext>
            </a:extLst>
          </p:cNvPr>
          <p:cNvSpPr txBox="1"/>
          <p:nvPr/>
        </p:nvSpPr>
        <p:spPr>
          <a:xfrm>
            <a:off x="955964" y="858982"/>
            <a:ext cx="1967345" cy="369332"/>
          </a:xfrm>
          <a:prstGeom prst="rect">
            <a:avLst/>
          </a:prstGeom>
          <a:noFill/>
        </p:spPr>
        <p:txBody>
          <a:bodyPr wrap="square" rtlCol="0">
            <a:spAutoFit/>
          </a:bodyPr>
          <a:lstStyle/>
          <a:p>
            <a:r>
              <a:rPr lang="en-US" b="1" dirty="0">
                <a:solidFill>
                  <a:schemeClr val="accent2">
                    <a:lumMod val="60000"/>
                    <a:lumOff val="40000"/>
                  </a:schemeClr>
                </a:solidFill>
              </a:rPr>
              <a:t>CLIENTS</a:t>
            </a:r>
            <a:r>
              <a:rPr lang="en-US" dirty="0"/>
              <a:t>:</a:t>
            </a:r>
            <a:endParaRPr lang="en-IN" dirty="0"/>
          </a:p>
        </p:txBody>
      </p:sp>
      <p:pic>
        <p:nvPicPr>
          <p:cNvPr id="5" name="Picture 4">
            <a:extLst>
              <a:ext uri="{FF2B5EF4-FFF2-40B4-BE49-F238E27FC236}">
                <a16:creationId xmlns:a16="http://schemas.microsoft.com/office/drawing/2014/main" id="{5A02CC72-854D-4743-AFB2-8DE7D6A4DFC4}"/>
              </a:ext>
            </a:extLst>
          </p:cNvPr>
          <p:cNvPicPr>
            <a:picLocks noChangeAspect="1"/>
          </p:cNvPicPr>
          <p:nvPr/>
        </p:nvPicPr>
        <p:blipFill>
          <a:blip r:embed="rId2"/>
          <a:stretch>
            <a:fillRect/>
          </a:stretch>
        </p:blipFill>
        <p:spPr>
          <a:xfrm>
            <a:off x="669235" y="1228314"/>
            <a:ext cx="10853530" cy="5138582"/>
          </a:xfrm>
          <a:prstGeom prst="rect">
            <a:avLst/>
          </a:prstGeom>
        </p:spPr>
      </p:pic>
    </p:spTree>
    <p:extLst>
      <p:ext uri="{BB962C8B-B14F-4D97-AF65-F5344CB8AC3E}">
        <p14:creationId xmlns:p14="http://schemas.microsoft.com/office/powerpoint/2010/main" val="3544074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108C80-D749-4F39-9D0E-FF1B0980C245}"/>
              </a:ext>
            </a:extLst>
          </p:cNvPr>
          <p:cNvSpPr txBox="1"/>
          <p:nvPr/>
        </p:nvSpPr>
        <p:spPr>
          <a:xfrm>
            <a:off x="942109" y="660461"/>
            <a:ext cx="2770909" cy="369332"/>
          </a:xfrm>
          <a:prstGeom prst="rect">
            <a:avLst/>
          </a:prstGeom>
          <a:noFill/>
        </p:spPr>
        <p:txBody>
          <a:bodyPr wrap="square" rtlCol="0">
            <a:spAutoFit/>
          </a:bodyPr>
          <a:lstStyle/>
          <a:p>
            <a:r>
              <a:rPr lang="en-US" b="1" dirty="0">
                <a:solidFill>
                  <a:schemeClr val="accent2">
                    <a:lumMod val="60000"/>
                    <a:lumOff val="40000"/>
                  </a:schemeClr>
                </a:solidFill>
              </a:rPr>
              <a:t>SERVICES:</a:t>
            </a:r>
            <a:endParaRPr lang="en-IN" b="1" dirty="0">
              <a:solidFill>
                <a:schemeClr val="accent2">
                  <a:lumMod val="60000"/>
                  <a:lumOff val="40000"/>
                </a:schemeClr>
              </a:solidFill>
            </a:endParaRPr>
          </a:p>
        </p:txBody>
      </p:sp>
      <p:pic>
        <p:nvPicPr>
          <p:cNvPr id="5" name="Picture 4">
            <a:extLst>
              <a:ext uri="{FF2B5EF4-FFF2-40B4-BE49-F238E27FC236}">
                <a16:creationId xmlns:a16="http://schemas.microsoft.com/office/drawing/2014/main" id="{1376D53A-55E5-4AE4-AEE0-6BD559980EBC}"/>
              </a:ext>
            </a:extLst>
          </p:cNvPr>
          <p:cNvPicPr>
            <a:picLocks noChangeAspect="1"/>
          </p:cNvPicPr>
          <p:nvPr/>
        </p:nvPicPr>
        <p:blipFill>
          <a:blip r:embed="rId2"/>
          <a:stretch>
            <a:fillRect/>
          </a:stretch>
        </p:blipFill>
        <p:spPr>
          <a:xfrm>
            <a:off x="530087" y="1029793"/>
            <a:ext cx="11131826" cy="5238993"/>
          </a:xfrm>
          <a:prstGeom prst="rect">
            <a:avLst/>
          </a:prstGeom>
        </p:spPr>
      </p:pic>
    </p:spTree>
    <p:extLst>
      <p:ext uri="{BB962C8B-B14F-4D97-AF65-F5344CB8AC3E}">
        <p14:creationId xmlns:p14="http://schemas.microsoft.com/office/powerpoint/2010/main" val="3057846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017F3B-F7D7-4C56-8869-AEFE2F16FD39}"/>
              </a:ext>
            </a:extLst>
          </p:cNvPr>
          <p:cNvSpPr txBox="1"/>
          <p:nvPr/>
        </p:nvSpPr>
        <p:spPr>
          <a:xfrm>
            <a:off x="720436" y="928255"/>
            <a:ext cx="2327564" cy="369332"/>
          </a:xfrm>
          <a:prstGeom prst="rect">
            <a:avLst/>
          </a:prstGeom>
          <a:noFill/>
        </p:spPr>
        <p:txBody>
          <a:bodyPr wrap="square" rtlCol="0">
            <a:spAutoFit/>
          </a:bodyPr>
          <a:lstStyle/>
          <a:p>
            <a:r>
              <a:rPr lang="en-GB" b="1">
                <a:solidFill>
                  <a:schemeClr val="accent2">
                    <a:lumMod val="60000"/>
                    <a:lumOff val="40000"/>
                  </a:schemeClr>
                </a:solidFill>
              </a:rPr>
              <a:t>GALLERY:</a:t>
            </a:r>
            <a:endParaRPr lang="en-IN" b="1" dirty="0">
              <a:solidFill>
                <a:schemeClr val="accent2">
                  <a:lumMod val="60000"/>
                  <a:lumOff val="40000"/>
                </a:schemeClr>
              </a:solidFill>
            </a:endParaRPr>
          </a:p>
        </p:txBody>
      </p:sp>
      <p:pic>
        <p:nvPicPr>
          <p:cNvPr id="5" name="Picture 4">
            <a:extLst>
              <a:ext uri="{FF2B5EF4-FFF2-40B4-BE49-F238E27FC236}">
                <a16:creationId xmlns:a16="http://schemas.microsoft.com/office/drawing/2014/main" id="{3984FCD1-D2A8-4337-8DF0-68F2DFA9B67A}"/>
              </a:ext>
            </a:extLst>
          </p:cNvPr>
          <p:cNvPicPr>
            <a:picLocks noChangeAspect="1"/>
          </p:cNvPicPr>
          <p:nvPr/>
        </p:nvPicPr>
        <p:blipFill>
          <a:blip r:embed="rId2"/>
          <a:stretch>
            <a:fillRect/>
          </a:stretch>
        </p:blipFill>
        <p:spPr>
          <a:xfrm>
            <a:off x="720436" y="1324694"/>
            <a:ext cx="10751128" cy="4705045"/>
          </a:xfrm>
          <a:prstGeom prst="rect">
            <a:avLst/>
          </a:prstGeom>
        </p:spPr>
      </p:pic>
    </p:spTree>
    <p:extLst>
      <p:ext uri="{BB962C8B-B14F-4D97-AF65-F5344CB8AC3E}">
        <p14:creationId xmlns:p14="http://schemas.microsoft.com/office/powerpoint/2010/main" val="1360206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6152BC-FBBA-432F-84DC-E79B506148BD}"/>
              </a:ext>
            </a:extLst>
          </p:cNvPr>
          <p:cNvSpPr txBox="1"/>
          <p:nvPr/>
        </p:nvSpPr>
        <p:spPr>
          <a:xfrm>
            <a:off x="1177636" y="762000"/>
            <a:ext cx="2355273" cy="369332"/>
          </a:xfrm>
          <a:prstGeom prst="rect">
            <a:avLst/>
          </a:prstGeom>
          <a:noFill/>
        </p:spPr>
        <p:txBody>
          <a:bodyPr wrap="square" rtlCol="0">
            <a:spAutoFit/>
          </a:bodyPr>
          <a:lstStyle/>
          <a:p>
            <a:r>
              <a:rPr lang="en-US" b="1" dirty="0">
                <a:solidFill>
                  <a:schemeClr val="accent2">
                    <a:lumMod val="60000"/>
                    <a:lumOff val="40000"/>
                  </a:schemeClr>
                </a:solidFill>
              </a:rPr>
              <a:t>TEAM:</a:t>
            </a:r>
            <a:endParaRPr lang="en-IN" b="1" dirty="0">
              <a:solidFill>
                <a:schemeClr val="accent2">
                  <a:lumMod val="60000"/>
                  <a:lumOff val="40000"/>
                </a:schemeClr>
              </a:solidFill>
            </a:endParaRPr>
          </a:p>
        </p:txBody>
      </p:sp>
      <p:pic>
        <p:nvPicPr>
          <p:cNvPr id="5" name="Picture 4">
            <a:extLst>
              <a:ext uri="{FF2B5EF4-FFF2-40B4-BE49-F238E27FC236}">
                <a16:creationId xmlns:a16="http://schemas.microsoft.com/office/drawing/2014/main" id="{AD635923-EF41-4783-9758-26C05D7AB897}"/>
              </a:ext>
            </a:extLst>
          </p:cNvPr>
          <p:cNvPicPr>
            <a:picLocks noChangeAspect="1"/>
          </p:cNvPicPr>
          <p:nvPr/>
        </p:nvPicPr>
        <p:blipFill>
          <a:blip r:embed="rId2"/>
          <a:stretch>
            <a:fillRect/>
          </a:stretch>
        </p:blipFill>
        <p:spPr>
          <a:xfrm>
            <a:off x="588818" y="1131332"/>
            <a:ext cx="11014364" cy="5198252"/>
          </a:xfrm>
          <a:prstGeom prst="rect">
            <a:avLst/>
          </a:prstGeom>
        </p:spPr>
      </p:pic>
    </p:spTree>
    <p:extLst>
      <p:ext uri="{BB962C8B-B14F-4D97-AF65-F5344CB8AC3E}">
        <p14:creationId xmlns:p14="http://schemas.microsoft.com/office/powerpoint/2010/main" val="1100832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EA7083-B66D-46B2-A743-01BF9FB5F832}"/>
              </a:ext>
            </a:extLst>
          </p:cNvPr>
          <p:cNvSpPr txBox="1"/>
          <p:nvPr/>
        </p:nvSpPr>
        <p:spPr>
          <a:xfrm>
            <a:off x="1191491" y="831273"/>
            <a:ext cx="2189018" cy="369332"/>
          </a:xfrm>
          <a:prstGeom prst="rect">
            <a:avLst/>
          </a:prstGeom>
          <a:noFill/>
        </p:spPr>
        <p:txBody>
          <a:bodyPr wrap="square" rtlCol="0">
            <a:spAutoFit/>
          </a:bodyPr>
          <a:lstStyle/>
          <a:p>
            <a:r>
              <a:rPr lang="en-US" b="1" dirty="0">
                <a:solidFill>
                  <a:schemeClr val="accent2">
                    <a:lumMod val="60000"/>
                    <a:lumOff val="40000"/>
                  </a:schemeClr>
                </a:solidFill>
              </a:rPr>
              <a:t>CONTACT:</a:t>
            </a:r>
            <a:endParaRPr lang="en-IN" b="1" dirty="0">
              <a:solidFill>
                <a:schemeClr val="accent2">
                  <a:lumMod val="60000"/>
                  <a:lumOff val="40000"/>
                </a:schemeClr>
              </a:solidFill>
            </a:endParaRPr>
          </a:p>
        </p:txBody>
      </p:sp>
      <p:pic>
        <p:nvPicPr>
          <p:cNvPr id="5" name="Picture 4">
            <a:extLst>
              <a:ext uri="{FF2B5EF4-FFF2-40B4-BE49-F238E27FC236}">
                <a16:creationId xmlns:a16="http://schemas.microsoft.com/office/drawing/2014/main" id="{6552A679-ABDF-45E9-9342-08224980FFA8}"/>
              </a:ext>
            </a:extLst>
          </p:cNvPr>
          <p:cNvPicPr>
            <a:picLocks noChangeAspect="1"/>
          </p:cNvPicPr>
          <p:nvPr/>
        </p:nvPicPr>
        <p:blipFill>
          <a:blip r:embed="rId2"/>
          <a:stretch>
            <a:fillRect/>
          </a:stretch>
        </p:blipFill>
        <p:spPr>
          <a:xfrm>
            <a:off x="595745" y="1200605"/>
            <a:ext cx="11000509" cy="5168519"/>
          </a:xfrm>
          <a:prstGeom prst="rect">
            <a:avLst/>
          </a:prstGeom>
        </p:spPr>
      </p:pic>
    </p:spTree>
    <p:extLst>
      <p:ext uri="{BB962C8B-B14F-4D97-AF65-F5344CB8AC3E}">
        <p14:creationId xmlns:p14="http://schemas.microsoft.com/office/powerpoint/2010/main" val="2278335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DB30D5-E64C-4AE9-8884-510AB31346BB}"/>
              </a:ext>
            </a:extLst>
          </p:cNvPr>
          <p:cNvSpPr txBox="1"/>
          <p:nvPr/>
        </p:nvSpPr>
        <p:spPr>
          <a:xfrm>
            <a:off x="969818" y="831273"/>
            <a:ext cx="1981200" cy="369332"/>
          </a:xfrm>
          <a:prstGeom prst="rect">
            <a:avLst/>
          </a:prstGeom>
          <a:noFill/>
        </p:spPr>
        <p:txBody>
          <a:bodyPr wrap="square" rtlCol="0">
            <a:spAutoFit/>
          </a:bodyPr>
          <a:lstStyle/>
          <a:p>
            <a:r>
              <a:rPr lang="en-US" b="1" dirty="0">
                <a:solidFill>
                  <a:schemeClr val="accent2">
                    <a:lumMod val="60000"/>
                    <a:lumOff val="40000"/>
                  </a:schemeClr>
                </a:solidFill>
              </a:rPr>
              <a:t>BLOGS:</a:t>
            </a:r>
            <a:endParaRPr lang="en-IN" b="1" dirty="0">
              <a:solidFill>
                <a:schemeClr val="accent2">
                  <a:lumMod val="60000"/>
                  <a:lumOff val="40000"/>
                </a:schemeClr>
              </a:solidFill>
            </a:endParaRPr>
          </a:p>
        </p:txBody>
      </p:sp>
      <p:pic>
        <p:nvPicPr>
          <p:cNvPr id="5" name="Picture 4">
            <a:extLst>
              <a:ext uri="{FF2B5EF4-FFF2-40B4-BE49-F238E27FC236}">
                <a16:creationId xmlns:a16="http://schemas.microsoft.com/office/drawing/2014/main" id="{CD3F0FA3-F3DA-47FA-AEF3-3D18035D1C16}"/>
              </a:ext>
            </a:extLst>
          </p:cNvPr>
          <p:cNvPicPr>
            <a:picLocks noChangeAspect="1"/>
          </p:cNvPicPr>
          <p:nvPr/>
        </p:nvPicPr>
        <p:blipFill>
          <a:blip r:embed="rId2"/>
          <a:stretch>
            <a:fillRect/>
          </a:stretch>
        </p:blipFill>
        <p:spPr>
          <a:xfrm>
            <a:off x="576469" y="1220192"/>
            <a:ext cx="11039061" cy="5005799"/>
          </a:xfrm>
          <a:prstGeom prst="rect">
            <a:avLst/>
          </a:prstGeom>
        </p:spPr>
      </p:pic>
    </p:spTree>
    <p:extLst>
      <p:ext uri="{BB962C8B-B14F-4D97-AF65-F5344CB8AC3E}">
        <p14:creationId xmlns:p14="http://schemas.microsoft.com/office/powerpoint/2010/main" val="1756575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8B8E3C-5F53-41E4-884A-FDFF31B1C919}"/>
              </a:ext>
            </a:extLst>
          </p:cNvPr>
          <p:cNvSpPr txBox="1"/>
          <p:nvPr/>
        </p:nvSpPr>
        <p:spPr>
          <a:xfrm>
            <a:off x="2798619" y="2854036"/>
            <a:ext cx="5444836" cy="1569660"/>
          </a:xfrm>
          <a:prstGeom prst="rect">
            <a:avLst/>
          </a:prstGeom>
          <a:noFill/>
        </p:spPr>
        <p:txBody>
          <a:bodyPr wrap="square" rtlCol="0">
            <a:spAutoFit/>
          </a:bodyPr>
          <a:lstStyle/>
          <a:p>
            <a:endParaRPr lang="en-IN" sz="9600" dirty="0">
              <a:latin typeface="Perpetua" panose="02020502060401020303" pitchFamily="18" charset="0"/>
            </a:endParaRPr>
          </a:p>
        </p:txBody>
      </p:sp>
      <p:sp>
        <p:nvSpPr>
          <p:cNvPr id="4" name="TextBox 3">
            <a:extLst>
              <a:ext uri="{FF2B5EF4-FFF2-40B4-BE49-F238E27FC236}">
                <a16:creationId xmlns:a16="http://schemas.microsoft.com/office/drawing/2014/main" id="{81D695A7-4086-4FD4-A122-930CE1A39772}"/>
              </a:ext>
            </a:extLst>
          </p:cNvPr>
          <p:cNvSpPr txBox="1"/>
          <p:nvPr/>
        </p:nvSpPr>
        <p:spPr>
          <a:xfrm rot="19578280">
            <a:off x="2241637" y="2318208"/>
            <a:ext cx="9172161" cy="1569660"/>
          </a:xfrm>
          <a:prstGeom prst="rect">
            <a:avLst/>
          </a:prstGeom>
          <a:noFill/>
        </p:spPr>
        <p:txBody>
          <a:bodyPr wrap="square">
            <a:spAutoFit/>
          </a:bodyPr>
          <a:lstStyle/>
          <a:p>
            <a:r>
              <a:rPr lang="en-US" sz="9600" dirty="0">
                <a:latin typeface="Pristina" panose="03060402040406080204" pitchFamily="66" charset="0"/>
              </a:rPr>
              <a:t>        </a:t>
            </a:r>
            <a:r>
              <a:rPr lang="en-US" sz="9600" dirty="0">
                <a:solidFill>
                  <a:schemeClr val="accent6">
                    <a:lumMod val="75000"/>
                  </a:schemeClr>
                </a:solidFill>
                <a:latin typeface="Pristina" panose="03060402040406080204" pitchFamily="66" charset="0"/>
              </a:rPr>
              <a:t>Thank you…</a:t>
            </a:r>
            <a:endParaRPr lang="en-IN" sz="9600" dirty="0">
              <a:solidFill>
                <a:schemeClr val="accent6">
                  <a:lumMod val="75000"/>
                </a:schemeClr>
              </a:solidFill>
              <a:latin typeface="Pristina" panose="03060402040406080204" pitchFamily="66" charset="0"/>
            </a:endParaRPr>
          </a:p>
        </p:txBody>
      </p:sp>
    </p:spTree>
    <p:extLst>
      <p:ext uri="{BB962C8B-B14F-4D97-AF65-F5344CB8AC3E}">
        <p14:creationId xmlns:p14="http://schemas.microsoft.com/office/powerpoint/2010/main" val="1499233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4C902-C42C-4375-9754-373B7FF41887}"/>
              </a:ext>
            </a:extLst>
          </p:cNvPr>
          <p:cNvSpPr>
            <a:spLocks noGrp="1"/>
          </p:cNvSpPr>
          <p:nvPr>
            <p:ph type="title"/>
          </p:nvPr>
        </p:nvSpPr>
        <p:spPr/>
        <p:txBody>
          <a:bodyPr/>
          <a:lstStyle/>
          <a:p>
            <a:r>
              <a:rPr lang="en-US" dirty="0">
                <a:highlight>
                  <a:srgbClr val="00FF00"/>
                </a:highlight>
                <a:latin typeface="Arial Rounded MT Bold" panose="020F0704030504030204" pitchFamily="34" charset="0"/>
              </a:rPr>
              <a:t>OUR TEAM</a:t>
            </a:r>
            <a:endParaRPr lang="en-IN" dirty="0">
              <a:highlight>
                <a:srgbClr val="00FF00"/>
              </a:highlight>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3709A7C5-A395-4F1C-9567-0EC129CA3DB2}"/>
              </a:ext>
            </a:extLst>
          </p:cNvPr>
          <p:cNvSpPr>
            <a:spLocks noGrp="1"/>
          </p:cNvSpPr>
          <p:nvPr>
            <p:ph idx="1"/>
          </p:nvPr>
        </p:nvSpPr>
        <p:spPr/>
        <p:txBody>
          <a:bodyPr>
            <a:normAutofit/>
          </a:bodyPr>
          <a:lstStyle/>
          <a:p>
            <a:r>
              <a:rPr lang="en-US" sz="3600" dirty="0">
                <a:solidFill>
                  <a:schemeClr val="accent2"/>
                </a:solidFill>
              </a:rPr>
              <a:t>PRASANTH</a:t>
            </a:r>
          </a:p>
          <a:p>
            <a:r>
              <a:rPr lang="en-US" sz="3600" dirty="0">
                <a:solidFill>
                  <a:schemeClr val="accent2"/>
                </a:solidFill>
              </a:rPr>
              <a:t>SONALI</a:t>
            </a:r>
          </a:p>
          <a:p>
            <a:r>
              <a:rPr lang="en-US" sz="3600" dirty="0">
                <a:solidFill>
                  <a:schemeClr val="accent2"/>
                </a:solidFill>
              </a:rPr>
              <a:t>VISHAL</a:t>
            </a:r>
          </a:p>
          <a:p>
            <a:r>
              <a:rPr lang="en-US" sz="3600" dirty="0">
                <a:solidFill>
                  <a:schemeClr val="accent2"/>
                </a:solidFill>
              </a:rPr>
              <a:t>SURYA TEJA</a:t>
            </a:r>
          </a:p>
        </p:txBody>
      </p:sp>
    </p:spTree>
    <p:extLst>
      <p:ext uri="{BB962C8B-B14F-4D97-AF65-F5344CB8AC3E}">
        <p14:creationId xmlns:p14="http://schemas.microsoft.com/office/powerpoint/2010/main" val="593681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77BAE5C-1FDE-4ECC-8140-471DB78740E4}"/>
              </a:ext>
            </a:extLst>
          </p:cNvPr>
          <p:cNvSpPr txBox="1"/>
          <p:nvPr/>
        </p:nvSpPr>
        <p:spPr>
          <a:xfrm>
            <a:off x="858981" y="766740"/>
            <a:ext cx="8285018" cy="400110"/>
          </a:xfrm>
          <a:prstGeom prst="rect">
            <a:avLst/>
          </a:prstGeom>
          <a:noFill/>
        </p:spPr>
        <p:txBody>
          <a:bodyPr wrap="square" rtlCol="0">
            <a:spAutoFit/>
          </a:bodyPr>
          <a:lstStyle/>
          <a:p>
            <a:r>
              <a:rPr lang="en-US" sz="2000" b="1" dirty="0">
                <a:solidFill>
                  <a:schemeClr val="accent2">
                    <a:lumMod val="75000"/>
                  </a:schemeClr>
                </a:solidFill>
                <a:latin typeface="Algerian" panose="04020705040A02060702" pitchFamily="82" charset="0"/>
              </a:rPr>
              <a:t>For creating a event management Website we Need</a:t>
            </a:r>
            <a:endParaRPr lang="en-IN" sz="2000" b="1" dirty="0">
              <a:solidFill>
                <a:schemeClr val="accent2">
                  <a:lumMod val="75000"/>
                </a:schemeClr>
              </a:solidFill>
              <a:latin typeface="Algerian" panose="04020705040A02060702" pitchFamily="82" charset="0"/>
            </a:endParaRPr>
          </a:p>
        </p:txBody>
      </p:sp>
      <p:sp>
        <p:nvSpPr>
          <p:cNvPr id="8" name="TextBox 7">
            <a:extLst>
              <a:ext uri="{FF2B5EF4-FFF2-40B4-BE49-F238E27FC236}">
                <a16:creationId xmlns:a16="http://schemas.microsoft.com/office/drawing/2014/main" id="{4204B69E-B564-4959-B71B-54F395DE169C}"/>
              </a:ext>
            </a:extLst>
          </p:cNvPr>
          <p:cNvSpPr txBox="1"/>
          <p:nvPr/>
        </p:nvSpPr>
        <p:spPr>
          <a:xfrm>
            <a:off x="1149927" y="1758925"/>
            <a:ext cx="7744691" cy="4247317"/>
          </a:xfrm>
          <a:prstGeom prst="rect">
            <a:avLst/>
          </a:prstGeom>
          <a:noFill/>
        </p:spPr>
        <p:txBody>
          <a:bodyPr wrap="square" rtlCol="0">
            <a:spAutoFit/>
          </a:bodyPr>
          <a:lstStyle/>
          <a:p>
            <a:pPr marL="285750" indent="-285750">
              <a:buFont typeface="Wingdings" panose="05000000000000000000" pitchFamily="2" charset="2"/>
              <a:buChar char="ü"/>
            </a:pPr>
            <a:r>
              <a:rPr lang="en-US" b="1" dirty="0"/>
              <a:t>Home page</a:t>
            </a:r>
          </a:p>
          <a:p>
            <a:pPr marL="285750" indent="-285750">
              <a:buFont typeface="Wingdings" panose="05000000000000000000" pitchFamily="2" charset="2"/>
              <a:buChar char="ü"/>
            </a:pPr>
            <a:endParaRPr lang="en-US" b="1" dirty="0"/>
          </a:p>
          <a:p>
            <a:pPr marL="285750" indent="-285750">
              <a:buFont typeface="Wingdings" panose="05000000000000000000" pitchFamily="2" charset="2"/>
              <a:buChar char="ü"/>
            </a:pPr>
            <a:r>
              <a:rPr lang="en-US" b="1" dirty="0"/>
              <a:t>Vendor page</a:t>
            </a:r>
          </a:p>
          <a:p>
            <a:pPr marL="285750" indent="-285750">
              <a:buFont typeface="Wingdings" panose="05000000000000000000" pitchFamily="2" charset="2"/>
              <a:buChar char="ü"/>
            </a:pPr>
            <a:endParaRPr lang="en-US" b="1" dirty="0"/>
          </a:p>
          <a:p>
            <a:pPr marL="285750" indent="-285750">
              <a:buFont typeface="Wingdings" panose="05000000000000000000" pitchFamily="2" charset="2"/>
              <a:buChar char="ü"/>
            </a:pPr>
            <a:r>
              <a:rPr lang="en-US" b="1" dirty="0"/>
              <a:t>Clients</a:t>
            </a:r>
          </a:p>
          <a:p>
            <a:pPr marL="285750" indent="-285750">
              <a:buFont typeface="Wingdings" panose="05000000000000000000" pitchFamily="2" charset="2"/>
              <a:buChar char="ü"/>
            </a:pPr>
            <a:endParaRPr lang="en-US" b="1" dirty="0"/>
          </a:p>
          <a:p>
            <a:pPr marL="285750" indent="-285750">
              <a:buFont typeface="Wingdings" panose="05000000000000000000" pitchFamily="2" charset="2"/>
              <a:buChar char="ü"/>
            </a:pPr>
            <a:r>
              <a:rPr lang="en-US" b="1" dirty="0"/>
              <a:t>Services</a:t>
            </a:r>
          </a:p>
          <a:p>
            <a:pPr marL="285750" indent="-285750">
              <a:buFont typeface="Wingdings" panose="05000000000000000000" pitchFamily="2" charset="2"/>
              <a:buChar char="ü"/>
            </a:pPr>
            <a:endParaRPr lang="en-US" b="1" dirty="0"/>
          </a:p>
          <a:p>
            <a:pPr marL="285750" indent="-285750">
              <a:buFont typeface="Wingdings" panose="05000000000000000000" pitchFamily="2" charset="2"/>
              <a:buChar char="ü"/>
            </a:pPr>
            <a:r>
              <a:rPr lang="en-GB" b="1"/>
              <a:t>Gallery</a:t>
            </a:r>
            <a:endParaRPr lang="en-US" b="1" dirty="0"/>
          </a:p>
          <a:p>
            <a:pPr marL="285750" indent="-285750">
              <a:buFont typeface="Wingdings" panose="05000000000000000000" pitchFamily="2" charset="2"/>
              <a:buChar char="ü"/>
            </a:pPr>
            <a:endParaRPr lang="en-US" b="1" dirty="0"/>
          </a:p>
          <a:p>
            <a:pPr marL="285750" indent="-285750">
              <a:buFont typeface="Wingdings" panose="05000000000000000000" pitchFamily="2" charset="2"/>
              <a:buChar char="ü"/>
            </a:pPr>
            <a:r>
              <a:rPr lang="en-US" b="1" dirty="0"/>
              <a:t>Team</a:t>
            </a:r>
          </a:p>
          <a:p>
            <a:pPr marL="285750" indent="-285750">
              <a:buFont typeface="Wingdings" panose="05000000000000000000" pitchFamily="2" charset="2"/>
              <a:buChar char="ü"/>
            </a:pPr>
            <a:endParaRPr lang="en-US" b="1" dirty="0"/>
          </a:p>
          <a:p>
            <a:pPr marL="285750" indent="-285750">
              <a:buFont typeface="Wingdings" panose="05000000000000000000" pitchFamily="2" charset="2"/>
              <a:buChar char="ü"/>
            </a:pPr>
            <a:r>
              <a:rPr lang="en-US" b="1" dirty="0"/>
              <a:t>Contact</a:t>
            </a:r>
          </a:p>
          <a:p>
            <a:pPr marL="285750" indent="-285750">
              <a:buFont typeface="Wingdings" panose="05000000000000000000" pitchFamily="2" charset="2"/>
              <a:buChar char="ü"/>
            </a:pPr>
            <a:endParaRPr lang="en-US" b="1" dirty="0"/>
          </a:p>
          <a:p>
            <a:pPr marL="285750" indent="-285750">
              <a:buFont typeface="Wingdings" panose="05000000000000000000" pitchFamily="2" charset="2"/>
              <a:buChar char="ü"/>
            </a:pPr>
            <a:r>
              <a:rPr lang="en-US" b="1" dirty="0"/>
              <a:t>Blog</a:t>
            </a:r>
            <a:endParaRPr lang="en-IN" b="1" dirty="0"/>
          </a:p>
        </p:txBody>
      </p:sp>
    </p:spTree>
    <p:extLst>
      <p:ext uri="{BB962C8B-B14F-4D97-AF65-F5344CB8AC3E}">
        <p14:creationId xmlns:p14="http://schemas.microsoft.com/office/powerpoint/2010/main" val="1187369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4330F3-6EF1-48F5-AC5B-F3822E1AB038}"/>
              </a:ext>
            </a:extLst>
          </p:cNvPr>
          <p:cNvSpPr txBox="1"/>
          <p:nvPr/>
        </p:nvSpPr>
        <p:spPr>
          <a:xfrm>
            <a:off x="318654" y="720437"/>
            <a:ext cx="3879273" cy="461665"/>
          </a:xfrm>
          <a:prstGeom prst="rect">
            <a:avLst/>
          </a:prstGeom>
          <a:noFill/>
        </p:spPr>
        <p:txBody>
          <a:bodyPr wrap="square" rtlCol="0">
            <a:spAutoFit/>
          </a:bodyPr>
          <a:lstStyle/>
          <a:p>
            <a:r>
              <a:rPr lang="en-US" b="1" dirty="0">
                <a:solidFill>
                  <a:schemeClr val="accent4">
                    <a:lumMod val="60000"/>
                    <a:lumOff val="40000"/>
                  </a:schemeClr>
                </a:solidFill>
              </a:rPr>
              <a:t>  </a:t>
            </a:r>
            <a:r>
              <a:rPr lang="en-US" b="1" dirty="0">
                <a:solidFill>
                  <a:schemeClr val="accent4">
                    <a:lumMod val="60000"/>
                    <a:lumOff val="40000"/>
                  </a:schemeClr>
                </a:solidFill>
                <a:highlight>
                  <a:srgbClr val="0000FF"/>
                </a:highlight>
                <a:latin typeface="Book Antiqua" panose="02040602050305030304" pitchFamily="18" charset="0"/>
              </a:rPr>
              <a:t>USED LANGUAGES   </a:t>
            </a:r>
            <a:r>
              <a:rPr lang="en-US" sz="2400" dirty="0">
                <a:solidFill>
                  <a:schemeClr val="accent4">
                    <a:lumMod val="60000"/>
                    <a:lumOff val="40000"/>
                  </a:schemeClr>
                </a:solidFill>
                <a:highlight>
                  <a:srgbClr val="0000FF"/>
                </a:highlight>
                <a:latin typeface="Book Antiqua" panose="02040602050305030304" pitchFamily="18" charset="0"/>
              </a:rPr>
              <a:t>:</a:t>
            </a:r>
            <a:endParaRPr lang="en-IN" sz="2400" dirty="0">
              <a:solidFill>
                <a:schemeClr val="accent4">
                  <a:lumMod val="60000"/>
                  <a:lumOff val="40000"/>
                </a:schemeClr>
              </a:solidFill>
              <a:highlight>
                <a:srgbClr val="0000FF"/>
              </a:highlight>
              <a:latin typeface="Book Antiqua" panose="02040602050305030304" pitchFamily="18" charset="0"/>
            </a:endParaRPr>
          </a:p>
        </p:txBody>
      </p:sp>
      <p:sp>
        <p:nvSpPr>
          <p:cNvPr id="3" name="TextBox 2">
            <a:extLst>
              <a:ext uri="{FF2B5EF4-FFF2-40B4-BE49-F238E27FC236}">
                <a16:creationId xmlns:a16="http://schemas.microsoft.com/office/drawing/2014/main" id="{00274075-8A60-4B6D-BF34-9183E977CC44}"/>
              </a:ext>
            </a:extLst>
          </p:cNvPr>
          <p:cNvSpPr txBox="1"/>
          <p:nvPr/>
        </p:nvSpPr>
        <p:spPr>
          <a:xfrm>
            <a:off x="665018" y="1745673"/>
            <a:ext cx="10861964" cy="1477328"/>
          </a:xfrm>
          <a:prstGeom prst="rect">
            <a:avLst/>
          </a:prstGeom>
          <a:noFill/>
        </p:spPr>
        <p:txBody>
          <a:bodyPr wrap="square" rtlCol="0">
            <a:spAutoFit/>
          </a:bodyPr>
          <a:lstStyle/>
          <a:p>
            <a:pPr marL="0" indent="0">
              <a:buNone/>
            </a:pPr>
            <a:r>
              <a:rPr lang="en-IN" b="1" dirty="0">
                <a:solidFill>
                  <a:srgbClr val="F03F2B"/>
                </a:solidFill>
              </a:rPr>
              <a:t>HTML:</a:t>
            </a:r>
          </a:p>
          <a:p>
            <a:pPr marL="0" indent="0">
              <a:buNone/>
            </a:pPr>
            <a:r>
              <a:rPr lang="en-IN" b="1" dirty="0"/>
              <a:t>The Hyper Text Mark up Language, or HTML is the standard mark up language for documents designed to be displayed in a web  browser. It can be assisted by technologies such as </a:t>
            </a:r>
            <a:r>
              <a:rPr lang="en-IN" b="1" dirty="0">
                <a:hlinkClick r:id="rId2"/>
              </a:rPr>
              <a:t>Cascading Style Sheets</a:t>
            </a:r>
            <a:r>
              <a:rPr lang="en-IN" b="1" dirty="0"/>
              <a:t> (CSS) and </a:t>
            </a:r>
            <a:r>
              <a:rPr lang="en-IN" b="1" dirty="0">
                <a:hlinkClick r:id="rId3" tooltip="Scripting language"/>
              </a:rPr>
              <a:t>scripting languages</a:t>
            </a:r>
            <a:r>
              <a:rPr lang="en-IN" b="1" dirty="0"/>
              <a:t> such as </a:t>
            </a:r>
            <a:r>
              <a:rPr lang="en-IN" b="1" dirty="0">
                <a:hlinkClick r:id="rId4" tooltip="JavaScript"/>
              </a:rPr>
              <a:t>JavaScript</a:t>
            </a:r>
            <a:r>
              <a:rPr lang="en-IN" sz="1800" dirty="0"/>
              <a:t>.</a:t>
            </a:r>
          </a:p>
          <a:p>
            <a:endParaRPr lang="en-IN" dirty="0"/>
          </a:p>
        </p:txBody>
      </p:sp>
      <p:sp>
        <p:nvSpPr>
          <p:cNvPr id="4" name="TextBox 3">
            <a:extLst>
              <a:ext uri="{FF2B5EF4-FFF2-40B4-BE49-F238E27FC236}">
                <a16:creationId xmlns:a16="http://schemas.microsoft.com/office/drawing/2014/main" id="{917FE31E-B9D4-49FC-AADA-E4B6255058B3}"/>
              </a:ext>
            </a:extLst>
          </p:cNvPr>
          <p:cNvSpPr txBox="1"/>
          <p:nvPr/>
        </p:nvSpPr>
        <p:spPr>
          <a:xfrm>
            <a:off x="858981" y="3893127"/>
            <a:ext cx="10778837" cy="1754326"/>
          </a:xfrm>
          <a:prstGeom prst="rect">
            <a:avLst/>
          </a:prstGeom>
          <a:noFill/>
        </p:spPr>
        <p:txBody>
          <a:bodyPr wrap="square" rtlCol="0">
            <a:spAutoFit/>
          </a:bodyPr>
          <a:lstStyle/>
          <a:p>
            <a:pPr marL="0" indent="0">
              <a:buNone/>
            </a:pPr>
            <a:r>
              <a:rPr lang="en-IN" sz="1800" b="1" dirty="0">
                <a:solidFill>
                  <a:srgbClr val="C00000"/>
                </a:solidFill>
              </a:rPr>
              <a:t>CSS:</a:t>
            </a:r>
          </a:p>
          <a:p>
            <a:pPr marL="285750" indent="-285750">
              <a:buFont typeface="Wingdings" panose="05000000000000000000" pitchFamily="2" charset="2"/>
              <a:buChar char="Ø"/>
            </a:pPr>
            <a:r>
              <a:rPr lang="en-IN" sz="1800" dirty="0"/>
              <a:t>CSS stands for </a:t>
            </a:r>
            <a:r>
              <a:rPr lang="en-IN" sz="1800" b="1" dirty="0"/>
              <a:t>Cascading Style Sheets</a:t>
            </a:r>
          </a:p>
          <a:p>
            <a:pPr marL="285750" indent="-285750">
              <a:buFont typeface="Wingdings" panose="05000000000000000000" pitchFamily="2" charset="2"/>
              <a:buChar char="Ø"/>
            </a:pPr>
            <a:r>
              <a:rPr lang="en-IN" sz="1800" dirty="0"/>
              <a:t>CSS describes how HTML elements are to be displayed on screen, paper, or in other media</a:t>
            </a:r>
          </a:p>
          <a:p>
            <a:pPr marL="285750" indent="-285750">
              <a:buFont typeface="Wingdings" panose="05000000000000000000" pitchFamily="2" charset="2"/>
              <a:buChar char="Ø"/>
            </a:pPr>
            <a:r>
              <a:rPr lang="en-IN" sz="1800" dirty="0"/>
              <a:t>CSS saves a lot of work. It can control the layout of multiple web pages all at once</a:t>
            </a:r>
          </a:p>
          <a:p>
            <a:pPr marL="285750" indent="-285750">
              <a:buFont typeface="Wingdings" panose="05000000000000000000" pitchFamily="2" charset="2"/>
              <a:buChar char="Ø"/>
            </a:pPr>
            <a:r>
              <a:rPr lang="en-IN" sz="1800" dirty="0"/>
              <a:t>External stylesheets are stored in CSS files</a:t>
            </a:r>
          </a:p>
          <a:p>
            <a:endParaRPr lang="en-IN" dirty="0"/>
          </a:p>
        </p:txBody>
      </p:sp>
    </p:spTree>
    <p:extLst>
      <p:ext uri="{BB962C8B-B14F-4D97-AF65-F5344CB8AC3E}">
        <p14:creationId xmlns:p14="http://schemas.microsoft.com/office/powerpoint/2010/main" val="2238657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able">
            <a:extLst>
              <a:ext uri="{FF2B5EF4-FFF2-40B4-BE49-F238E27FC236}">
                <a16:creationId xmlns:a16="http://schemas.microsoft.com/office/drawing/2014/main" id="{35E1946B-084A-48AE-ACBB-A0C350C5F115}"/>
              </a:ext>
            </a:extLst>
          </p:cNvPr>
          <p:cNvPicPr>
            <a:picLocks noChangeAspect="1"/>
          </p:cNvPicPr>
          <p:nvPr/>
        </p:nvPicPr>
        <p:blipFill>
          <a:blip r:embed="rId2"/>
          <a:stretch>
            <a:fillRect/>
          </a:stretch>
        </p:blipFill>
        <p:spPr>
          <a:xfrm>
            <a:off x="1192696" y="1291757"/>
            <a:ext cx="9144000" cy="4960551"/>
          </a:xfrm>
          <a:prstGeom prst="rect">
            <a:avLst/>
          </a:prstGeom>
        </p:spPr>
      </p:pic>
      <p:sp>
        <p:nvSpPr>
          <p:cNvPr id="3" name="TextBox 2">
            <a:extLst>
              <a:ext uri="{FF2B5EF4-FFF2-40B4-BE49-F238E27FC236}">
                <a16:creationId xmlns:a16="http://schemas.microsoft.com/office/drawing/2014/main" id="{3C81FFDE-C4FD-4D11-A478-995280B9F0C6}"/>
              </a:ext>
            </a:extLst>
          </p:cNvPr>
          <p:cNvSpPr txBox="1"/>
          <p:nvPr/>
        </p:nvSpPr>
        <p:spPr>
          <a:xfrm>
            <a:off x="1579418" y="707286"/>
            <a:ext cx="4364181" cy="369332"/>
          </a:xfrm>
          <a:prstGeom prst="rect">
            <a:avLst/>
          </a:prstGeom>
          <a:noFill/>
        </p:spPr>
        <p:txBody>
          <a:bodyPr wrap="square" rtlCol="0">
            <a:spAutoFit/>
          </a:bodyPr>
          <a:lstStyle/>
          <a:p>
            <a:r>
              <a:rPr lang="en-US" b="1" dirty="0"/>
              <a:t>HTML TAGS USED:</a:t>
            </a:r>
            <a:endParaRPr lang="en-IN" b="1" dirty="0"/>
          </a:p>
        </p:txBody>
      </p:sp>
    </p:spTree>
    <p:extLst>
      <p:ext uri="{BB962C8B-B14F-4D97-AF65-F5344CB8AC3E}">
        <p14:creationId xmlns:p14="http://schemas.microsoft.com/office/powerpoint/2010/main" val="214218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E72135-59D0-4088-AC8F-F0A5FA446184}"/>
              </a:ext>
            </a:extLst>
          </p:cNvPr>
          <p:cNvSpPr txBox="1"/>
          <p:nvPr/>
        </p:nvSpPr>
        <p:spPr>
          <a:xfrm>
            <a:off x="872837" y="588817"/>
            <a:ext cx="6206836" cy="523220"/>
          </a:xfrm>
          <a:prstGeom prst="rect">
            <a:avLst/>
          </a:prstGeom>
          <a:noFill/>
        </p:spPr>
        <p:txBody>
          <a:bodyPr wrap="square" rtlCol="0">
            <a:spAutoFit/>
          </a:bodyPr>
          <a:lstStyle/>
          <a:p>
            <a:r>
              <a:rPr lang="en-US" sz="2800" b="1" dirty="0">
                <a:solidFill>
                  <a:schemeClr val="accent2">
                    <a:lumMod val="75000"/>
                  </a:schemeClr>
                </a:solidFill>
                <a:latin typeface="Algerian" panose="04020705040A02060702" pitchFamily="82" charset="0"/>
                <a:cs typeface="Microsoft Uighur" panose="02000000000000000000" pitchFamily="2" charset="-78"/>
              </a:rPr>
              <a:t>CSS PROPERTIES USED:</a:t>
            </a:r>
            <a:endParaRPr lang="en-IN" sz="2800" b="1" dirty="0">
              <a:solidFill>
                <a:schemeClr val="accent2">
                  <a:lumMod val="75000"/>
                </a:schemeClr>
              </a:solidFill>
              <a:latin typeface="Algerian" panose="04020705040A02060702" pitchFamily="82" charset="0"/>
              <a:cs typeface="Microsoft Uighur" panose="02000000000000000000" pitchFamily="2" charset="-78"/>
            </a:endParaRPr>
          </a:p>
        </p:txBody>
      </p:sp>
      <p:sp>
        <p:nvSpPr>
          <p:cNvPr id="3" name="Content Placeholder 2">
            <a:extLst>
              <a:ext uri="{FF2B5EF4-FFF2-40B4-BE49-F238E27FC236}">
                <a16:creationId xmlns:a16="http://schemas.microsoft.com/office/drawing/2014/main" id="{A801F756-2E9D-4B3C-B56B-02E0153CF6AF}"/>
              </a:ext>
            </a:extLst>
          </p:cNvPr>
          <p:cNvSpPr>
            <a:spLocks noGrp="1"/>
          </p:cNvSpPr>
          <p:nvPr/>
        </p:nvSpPr>
        <p:spPr>
          <a:xfrm>
            <a:off x="1080655" y="1299628"/>
            <a:ext cx="8229600" cy="5145435"/>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IN" sz="2400" b="1" dirty="0"/>
              <a:t>1. CSS Variable :</a:t>
            </a:r>
            <a:endParaRPr lang="en-IN" sz="2400" dirty="0"/>
          </a:p>
          <a:p>
            <a:pPr marL="0" indent="0">
              <a:buNone/>
            </a:pPr>
            <a:r>
              <a:rPr lang="en-IN" sz="2400" dirty="0"/>
              <a:t>CSS Variable properties are beneficial when we have to use something global available for my complete project, such as website </a:t>
            </a:r>
            <a:r>
              <a:rPr lang="en-IN" sz="2400" dirty="0" err="1"/>
              <a:t>colors</a:t>
            </a:r>
            <a:r>
              <a:rPr lang="en-IN" sz="2400" dirty="0"/>
              <a:t>.</a:t>
            </a:r>
          </a:p>
          <a:p>
            <a:pPr marL="0" indent="0">
              <a:buNone/>
            </a:pPr>
            <a:r>
              <a:rPr lang="en-IN" sz="2400" b="1" dirty="0"/>
              <a:t>2. Pseudo Elements</a:t>
            </a:r>
            <a:endParaRPr lang="en-IN" sz="2400" dirty="0"/>
          </a:p>
          <a:p>
            <a:pPr marL="0" indent="0">
              <a:buNone/>
            </a:pPr>
            <a:r>
              <a:rPr lang="en-IN" sz="2400" dirty="0"/>
              <a:t>CSS Pseudo Elements is very useful when we insert any icon or anything before or after the HTML tag</a:t>
            </a:r>
          </a:p>
          <a:p>
            <a:pPr marL="0" indent="0">
              <a:buNone/>
            </a:pPr>
            <a:r>
              <a:rPr lang="en-IN" sz="2400" b="1" dirty="0"/>
              <a:t>3. Box Shadow</a:t>
            </a:r>
            <a:endParaRPr lang="en-IN" sz="2400" dirty="0"/>
          </a:p>
          <a:p>
            <a:pPr marL="0" indent="0">
              <a:buNone/>
            </a:pPr>
            <a:r>
              <a:rPr lang="en-IN" sz="2400" dirty="0"/>
              <a:t>CSS Box Shadow is mainly used to achieve material or actual look box design.</a:t>
            </a:r>
          </a:p>
          <a:p>
            <a:pPr marL="0" indent="0">
              <a:buNone/>
            </a:pPr>
            <a:r>
              <a:rPr lang="en-IN" sz="2400" b="1" dirty="0"/>
              <a:t>4. CSS Flex</a:t>
            </a:r>
            <a:endParaRPr lang="en-IN" sz="2400" dirty="0"/>
          </a:p>
          <a:p>
            <a:pPr marL="0" indent="0">
              <a:buNone/>
            </a:pPr>
            <a:r>
              <a:rPr lang="en-IN" sz="2400" dirty="0"/>
              <a:t>CSS Flex is very useful when we talk about alignments in design. We also said that advanced version of a float CSS property. By using flex, we can align our items vertically or horizontally and also in the group easily.</a:t>
            </a:r>
          </a:p>
          <a:p>
            <a:pPr marL="0" indent="0">
              <a:buNone/>
            </a:pPr>
            <a:endParaRPr lang="en-IN" sz="2400" dirty="0"/>
          </a:p>
          <a:p>
            <a:pPr marL="0" indent="0">
              <a:buNone/>
            </a:pPr>
            <a:endParaRPr lang="en-IN" sz="2400" dirty="0"/>
          </a:p>
          <a:p>
            <a:endParaRPr lang="en-IN" sz="2400" dirty="0"/>
          </a:p>
        </p:txBody>
      </p:sp>
      <p:cxnSp>
        <p:nvCxnSpPr>
          <p:cNvPr id="5" name="Straight Connector 4">
            <a:extLst>
              <a:ext uri="{FF2B5EF4-FFF2-40B4-BE49-F238E27FC236}">
                <a16:creationId xmlns:a16="http://schemas.microsoft.com/office/drawing/2014/main" id="{2F098E75-27C3-40CB-B014-4AEEA46D46CB}"/>
              </a:ext>
            </a:extLst>
          </p:cNvPr>
          <p:cNvCxnSpPr>
            <a:cxnSpLocks/>
          </p:cNvCxnSpPr>
          <p:nvPr/>
        </p:nvCxnSpPr>
        <p:spPr>
          <a:xfrm flipH="1">
            <a:off x="872837" y="1112037"/>
            <a:ext cx="472439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62889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B2186C46-B9D8-418F-B2BD-08F0255FA6D1}"/>
              </a:ext>
            </a:extLst>
          </p:cNvPr>
          <p:cNvSpPr>
            <a:spLocks noGrp="1"/>
          </p:cNvSpPr>
          <p:nvPr/>
        </p:nvSpPr>
        <p:spPr>
          <a:xfrm>
            <a:off x="1136073" y="1754026"/>
            <a:ext cx="8866910" cy="510397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IN" sz="2400" dirty="0"/>
              <a:t>1.Home page : </a:t>
            </a:r>
          </a:p>
          <a:p>
            <a:pPr marL="0" indent="0">
              <a:buNone/>
            </a:pPr>
            <a:r>
              <a:rPr lang="en-IN" sz="2400" dirty="0"/>
              <a:t> Divided the page into 3 parts header body , Main content       and footer .</a:t>
            </a:r>
          </a:p>
          <a:p>
            <a:pPr marL="0" indent="0">
              <a:buNone/>
            </a:pPr>
            <a:r>
              <a:rPr lang="en-IN" sz="2400" dirty="0"/>
              <a:t>2. Next pages: </a:t>
            </a:r>
          </a:p>
          <a:p>
            <a:pPr marL="0" indent="0">
              <a:buNone/>
            </a:pPr>
            <a:r>
              <a:rPr lang="en-IN" sz="2400" dirty="0"/>
              <a:t>where we are displaying others sections based on the user requested like If they want to contact us or if they want see our latest blogs, clients ,services, vendors and also team members and gallery is added .</a:t>
            </a:r>
          </a:p>
          <a:p>
            <a:pPr marL="0" indent="0">
              <a:buNone/>
            </a:pPr>
            <a:endParaRPr lang="en-IN" sz="2400" dirty="0"/>
          </a:p>
          <a:p>
            <a:pPr marL="0" indent="0">
              <a:buNone/>
            </a:pPr>
            <a:endParaRPr lang="en-IN" sz="2800" dirty="0"/>
          </a:p>
        </p:txBody>
      </p:sp>
      <p:sp>
        <p:nvSpPr>
          <p:cNvPr id="3" name="TextBox 2">
            <a:extLst>
              <a:ext uri="{FF2B5EF4-FFF2-40B4-BE49-F238E27FC236}">
                <a16:creationId xmlns:a16="http://schemas.microsoft.com/office/drawing/2014/main" id="{40AA658B-CC6B-4F66-A1EA-8F8438254C29}"/>
              </a:ext>
            </a:extLst>
          </p:cNvPr>
          <p:cNvSpPr txBox="1"/>
          <p:nvPr/>
        </p:nvSpPr>
        <p:spPr>
          <a:xfrm>
            <a:off x="1136073" y="787220"/>
            <a:ext cx="3823854" cy="461665"/>
          </a:xfrm>
          <a:prstGeom prst="rect">
            <a:avLst/>
          </a:prstGeom>
          <a:noFill/>
        </p:spPr>
        <p:txBody>
          <a:bodyPr wrap="square" rtlCol="0">
            <a:spAutoFit/>
          </a:bodyPr>
          <a:lstStyle/>
          <a:p>
            <a:r>
              <a:rPr lang="en-US" sz="2400" b="1" dirty="0">
                <a:solidFill>
                  <a:schemeClr val="accent3">
                    <a:lumMod val="75000"/>
                  </a:schemeClr>
                </a:solidFill>
                <a:latin typeface="Algerian" panose="04020705040A02060702" pitchFamily="82" charset="0"/>
              </a:rPr>
              <a:t>DESIGN</a:t>
            </a:r>
            <a:r>
              <a:rPr lang="en-US" sz="2400" b="1" dirty="0">
                <a:solidFill>
                  <a:schemeClr val="accent3"/>
                </a:solidFill>
                <a:latin typeface="Algerian" panose="04020705040A02060702" pitchFamily="82" charset="0"/>
              </a:rPr>
              <a:t>:</a:t>
            </a:r>
            <a:endParaRPr lang="en-IN" sz="2400" b="1" dirty="0">
              <a:solidFill>
                <a:schemeClr val="accent3"/>
              </a:solidFill>
              <a:latin typeface="Algerian" panose="04020705040A02060702" pitchFamily="82" charset="0"/>
            </a:endParaRPr>
          </a:p>
        </p:txBody>
      </p:sp>
    </p:spTree>
    <p:extLst>
      <p:ext uri="{BB962C8B-B14F-4D97-AF65-F5344CB8AC3E}">
        <p14:creationId xmlns:p14="http://schemas.microsoft.com/office/powerpoint/2010/main" val="567211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40829E-BC12-41AE-BB48-9D6290EE6FC5}"/>
              </a:ext>
            </a:extLst>
          </p:cNvPr>
          <p:cNvSpPr txBox="1"/>
          <p:nvPr/>
        </p:nvSpPr>
        <p:spPr>
          <a:xfrm>
            <a:off x="858982" y="581891"/>
            <a:ext cx="2687782" cy="584775"/>
          </a:xfrm>
          <a:prstGeom prst="rect">
            <a:avLst/>
          </a:prstGeom>
          <a:noFill/>
        </p:spPr>
        <p:txBody>
          <a:bodyPr wrap="square" rtlCol="0">
            <a:spAutoFit/>
          </a:bodyPr>
          <a:lstStyle/>
          <a:p>
            <a:r>
              <a:rPr lang="en-US" sz="3200" dirty="0">
                <a:solidFill>
                  <a:srgbClr val="00B0F0"/>
                </a:solidFill>
                <a:latin typeface="Bahnschrift SemiBold" panose="020B0502040204020203" pitchFamily="34" charset="0"/>
              </a:rPr>
              <a:t>Outputs:</a:t>
            </a:r>
            <a:endParaRPr lang="en-IN" sz="3200" dirty="0">
              <a:solidFill>
                <a:srgbClr val="00B0F0"/>
              </a:solidFill>
              <a:latin typeface="Bahnschrift SemiBold" panose="020B0502040204020203" pitchFamily="34" charset="0"/>
            </a:endParaRPr>
          </a:p>
        </p:txBody>
      </p:sp>
      <p:sp>
        <p:nvSpPr>
          <p:cNvPr id="5" name="TextBox 4">
            <a:extLst>
              <a:ext uri="{FF2B5EF4-FFF2-40B4-BE49-F238E27FC236}">
                <a16:creationId xmlns:a16="http://schemas.microsoft.com/office/drawing/2014/main" id="{9AA0FEE0-F810-4B9D-9204-27F5ADBDF2BD}"/>
              </a:ext>
            </a:extLst>
          </p:cNvPr>
          <p:cNvSpPr txBox="1"/>
          <p:nvPr/>
        </p:nvSpPr>
        <p:spPr>
          <a:xfrm>
            <a:off x="858982" y="1166666"/>
            <a:ext cx="1496291" cy="369332"/>
          </a:xfrm>
          <a:prstGeom prst="rect">
            <a:avLst/>
          </a:prstGeom>
          <a:noFill/>
        </p:spPr>
        <p:txBody>
          <a:bodyPr wrap="square" rtlCol="0">
            <a:spAutoFit/>
          </a:bodyPr>
          <a:lstStyle/>
          <a:p>
            <a:r>
              <a:rPr lang="en-US" b="1" dirty="0">
                <a:solidFill>
                  <a:schemeClr val="accent2">
                    <a:lumMod val="60000"/>
                    <a:lumOff val="40000"/>
                  </a:schemeClr>
                </a:solidFill>
              </a:rPr>
              <a:t>HOME</a:t>
            </a:r>
            <a:endParaRPr lang="en-IN" b="1" dirty="0">
              <a:solidFill>
                <a:schemeClr val="accent2">
                  <a:lumMod val="60000"/>
                  <a:lumOff val="40000"/>
                </a:schemeClr>
              </a:solidFill>
            </a:endParaRPr>
          </a:p>
        </p:txBody>
      </p:sp>
      <p:pic>
        <p:nvPicPr>
          <p:cNvPr id="3" name="Picture 2">
            <a:extLst>
              <a:ext uri="{FF2B5EF4-FFF2-40B4-BE49-F238E27FC236}">
                <a16:creationId xmlns:a16="http://schemas.microsoft.com/office/drawing/2014/main" id="{C47563F3-DBFF-4282-A37A-4CA4D84C732C}"/>
              </a:ext>
            </a:extLst>
          </p:cNvPr>
          <p:cNvPicPr>
            <a:picLocks noChangeAspect="1"/>
          </p:cNvPicPr>
          <p:nvPr/>
        </p:nvPicPr>
        <p:blipFill>
          <a:blip r:embed="rId2"/>
          <a:stretch>
            <a:fillRect/>
          </a:stretch>
        </p:blipFill>
        <p:spPr>
          <a:xfrm>
            <a:off x="483704" y="1535998"/>
            <a:ext cx="11224591" cy="4820892"/>
          </a:xfrm>
          <a:prstGeom prst="rect">
            <a:avLst/>
          </a:prstGeom>
        </p:spPr>
      </p:pic>
    </p:spTree>
    <p:extLst>
      <p:ext uri="{BB962C8B-B14F-4D97-AF65-F5344CB8AC3E}">
        <p14:creationId xmlns:p14="http://schemas.microsoft.com/office/powerpoint/2010/main" val="3835196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74B0FE-3410-4003-A011-F79DC7410168}"/>
              </a:ext>
            </a:extLst>
          </p:cNvPr>
          <p:cNvSpPr txBox="1"/>
          <p:nvPr/>
        </p:nvSpPr>
        <p:spPr>
          <a:xfrm>
            <a:off x="1122219" y="771298"/>
            <a:ext cx="2854036" cy="461665"/>
          </a:xfrm>
          <a:prstGeom prst="rect">
            <a:avLst/>
          </a:prstGeom>
          <a:noFill/>
        </p:spPr>
        <p:txBody>
          <a:bodyPr wrap="square" rtlCol="0">
            <a:spAutoFit/>
          </a:bodyPr>
          <a:lstStyle/>
          <a:p>
            <a:r>
              <a:rPr lang="en-US" sz="2400" b="1" dirty="0">
                <a:solidFill>
                  <a:schemeClr val="accent2">
                    <a:lumMod val="60000"/>
                    <a:lumOff val="40000"/>
                  </a:schemeClr>
                </a:solidFill>
              </a:rPr>
              <a:t>VENDOR:</a:t>
            </a:r>
            <a:endParaRPr lang="en-IN" sz="2400" b="1" dirty="0">
              <a:solidFill>
                <a:schemeClr val="accent2">
                  <a:lumMod val="60000"/>
                  <a:lumOff val="40000"/>
                </a:schemeClr>
              </a:solidFill>
            </a:endParaRPr>
          </a:p>
        </p:txBody>
      </p:sp>
      <p:pic>
        <p:nvPicPr>
          <p:cNvPr id="4" name="Picture 3">
            <a:extLst>
              <a:ext uri="{FF2B5EF4-FFF2-40B4-BE49-F238E27FC236}">
                <a16:creationId xmlns:a16="http://schemas.microsoft.com/office/drawing/2014/main" id="{0F7F683A-F282-44CC-BB70-B851377E0763}"/>
              </a:ext>
            </a:extLst>
          </p:cNvPr>
          <p:cNvPicPr>
            <a:picLocks noChangeAspect="1"/>
          </p:cNvPicPr>
          <p:nvPr/>
        </p:nvPicPr>
        <p:blipFill>
          <a:blip r:embed="rId2"/>
          <a:stretch>
            <a:fillRect/>
          </a:stretch>
        </p:blipFill>
        <p:spPr>
          <a:xfrm>
            <a:off x="662608" y="1232963"/>
            <a:ext cx="10866783" cy="5066869"/>
          </a:xfrm>
          <a:prstGeom prst="rect">
            <a:avLst/>
          </a:prstGeom>
        </p:spPr>
      </p:pic>
    </p:spTree>
    <p:extLst>
      <p:ext uri="{BB962C8B-B14F-4D97-AF65-F5344CB8AC3E}">
        <p14:creationId xmlns:p14="http://schemas.microsoft.com/office/powerpoint/2010/main" val="20248380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0/xmlns/"/>
    <ds:schemaRef ds:uri="http://www.w3.org/2001/XMLSchema"/>
    <ds:schemaRef ds:uri="71af3243-3dd4-4a8d-8c0d-dd76da1f02a5"/>
    <ds:schemaRef ds:uri="16c05727-aa75-4e4a-9b5f-8a80a1165891"/>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37651BA-F45C-4845-9AB3-E0A65B39F5E1}">
  <ds:schemaRefs>
    <ds:schemaRef ds:uri="http://schemas.microsoft.com/office/2006/metadata/properties"/>
    <ds:schemaRef ds:uri="http://www.w3.org/2000/xmlns/"/>
    <ds:schemaRef ds:uri="71af3243-3dd4-4a8d-8c0d-dd76da1f02a5"/>
    <ds:schemaRef ds:uri="http://www.w3.org/2001/XMLSchema-instance"/>
    <ds:schemaRef ds:uri="http://schemas.microsoft.com/office/infopath/2007/PartnerControls"/>
  </ds:schemaRefs>
</ds:datastoreItem>
</file>

<file path=customXml/itemProps3.xml><?xml version="1.0" encoding="utf-8"?>
<ds:datastoreItem xmlns:ds="http://schemas.openxmlformats.org/officeDocument/2006/customXml" ds:itemID="{CDB58277-F8DF-46FF-84EC-EF41B835E6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{3839128C-5F05-47E7-917A-32E18052B5C7}tf78438558_win32</Template>
  <TotalTime>107</TotalTime>
  <Words>347</Words>
  <Application>Microsoft Office PowerPoint</Application>
  <PresentationFormat>Widescreen</PresentationFormat>
  <Paragraphs>56</Paragraphs>
  <Slides>16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Algerian</vt:lpstr>
      <vt:lpstr>Arial</vt:lpstr>
      <vt:lpstr>Arial Rounded MT Bold</vt:lpstr>
      <vt:lpstr>Bahnschrift SemiBold</vt:lpstr>
      <vt:lpstr>Book Antiqua</vt:lpstr>
      <vt:lpstr>Century Gothic</vt:lpstr>
      <vt:lpstr>Garamond</vt:lpstr>
      <vt:lpstr>Perpetua</vt:lpstr>
      <vt:lpstr>Pristina</vt:lpstr>
      <vt:lpstr>Wingdings</vt:lpstr>
      <vt:lpstr>SavonVTI</vt:lpstr>
      <vt:lpstr>EVENT MANAGMENT</vt:lpstr>
      <vt:lpstr>OUR TEAM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MANAGMENT</dc:title>
  <dc:creator>surya teja</dc:creator>
  <cp:lastModifiedBy>Prashant Patil</cp:lastModifiedBy>
  <cp:revision>5</cp:revision>
  <dcterms:created xsi:type="dcterms:W3CDTF">2021-08-06T18:53:52Z</dcterms:created>
  <dcterms:modified xsi:type="dcterms:W3CDTF">2021-08-07T02:32:49Z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